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6" r:id="rId4"/>
    <p:sldId id="267" r:id="rId5"/>
    <p:sldId id="262" r:id="rId6"/>
    <p:sldId id="264" r:id="rId7"/>
    <p:sldId id="268" r:id="rId8"/>
    <p:sldId id="269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49"/>
    <a:srgbClr val="FFF2CC"/>
    <a:srgbClr val="FFFFFF"/>
    <a:srgbClr val="00C85A"/>
    <a:srgbClr val="47FF9A"/>
    <a:srgbClr val="B7FFD8"/>
    <a:srgbClr val="9FFFCA"/>
    <a:srgbClr val="E5FFF1"/>
    <a:srgbClr val="FBFFFD"/>
    <a:srgbClr val="C9F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5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1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0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9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5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8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2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4B0E-F901-4A0B-9AD4-1CD1AA945C44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65DB-683C-4091-B8ED-933CB2F8B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1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utt.ly/Ehigyzu" TargetMode="External"/><Relationship Id="rId2" Type="http://schemas.openxmlformats.org/officeDocument/2006/relationships/hyperlink" Target="mailto:imo@tomskocdo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667" y="812800"/>
            <a:ext cx="11209866" cy="411479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Создание новых мест </a:t>
            </a:r>
            <a: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дополнительного </a:t>
            </a:r>
            <a:r>
              <a:rPr lang="ru-RU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образования детей </a:t>
            </a:r>
            <a: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в </a:t>
            </a:r>
            <a:r>
              <a:rPr lang="ru-RU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Городе Томске</a:t>
            </a:r>
          </a:p>
        </p:txBody>
      </p:sp>
    </p:spTree>
    <p:extLst>
      <p:ext uri="{BB962C8B-B14F-4D97-AF65-F5344CB8AC3E}">
        <p14:creationId xmlns:p14="http://schemas.microsoft.com/office/powerpoint/2010/main" val="2403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3" y="484393"/>
            <a:ext cx="11572877" cy="3968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НОВЫЕ МЕСТА ДОПОЛНИТЕЛЬНОГО ОБРАЗОВАНИЯ ДЕТЕЙ </a:t>
            </a:r>
            <a: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В 2021 ГОДУ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9BDD54D-A82B-45C0-9DF1-CFD0441E57DB}"/>
              </a:ext>
            </a:extLst>
          </p:cNvPr>
          <p:cNvCxnSpPr>
            <a:cxnSpLocks/>
          </p:cNvCxnSpPr>
          <p:nvPr/>
        </p:nvCxnSpPr>
        <p:spPr>
          <a:xfrm>
            <a:off x="-9937" y="1192695"/>
            <a:ext cx="1141095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29619"/>
              </p:ext>
            </p:extLst>
          </p:nvPr>
        </p:nvGraphicFramePr>
        <p:xfrm>
          <a:off x="561515" y="1554480"/>
          <a:ext cx="11363785" cy="4292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76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9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00A249"/>
                          </a:solidFill>
                          <a:latin typeface="Century Gothic" panose="020B0502020202020204" pitchFamily="34" charset="0"/>
                        </a:rPr>
                        <a:t>Ученико</a:t>
                      </a:r>
                      <a:r>
                        <a:rPr lang="ru-RU" sz="2400" dirty="0" smtClean="0">
                          <a:solidFill>
                            <a:srgbClr val="00A249"/>
                          </a:solidFill>
                          <a:latin typeface="Century Gothic" panose="020B0502020202020204" pitchFamily="34" charset="0"/>
                        </a:rPr>
                        <a:t>-мест </a:t>
                      </a:r>
                      <a:endParaRPr lang="ru-RU" sz="2400" dirty="0">
                        <a:solidFill>
                          <a:srgbClr val="00A24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A249"/>
                          </a:solidFill>
                          <a:latin typeface="Century Gothic" panose="020B0502020202020204" pitchFamily="34" charset="0"/>
                        </a:rPr>
                        <a:t>Инфраструктурных мест</a:t>
                      </a:r>
                      <a:endParaRPr lang="ru-RU" sz="2400" dirty="0">
                        <a:solidFill>
                          <a:srgbClr val="00A24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A249"/>
                          </a:solidFill>
                          <a:latin typeface="Century Gothic" panose="020B0502020202020204" pitchFamily="34" charset="0"/>
                        </a:rPr>
                        <a:t>6 направленностей: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A24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907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 </a:t>
                      </a:r>
                      <a:r>
                        <a:rPr lang="ru-RU" sz="2800" b="0" dirty="0" smtClean="0"/>
                        <a:t>Всего: </a:t>
                      </a:r>
                      <a:r>
                        <a:rPr lang="ru-RU" sz="2800" b="0" dirty="0" smtClean="0"/>
                        <a:t>13 504:</a:t>
                      </a:r>
                      <a:endParaRPr lang="ru-RU" sz="2800" b="0" dirty="0"/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СОШ</a:t>
                      </a:r>
                      <a:r>
                        <a:rPr lang="ru-RU" sz="2400" b="0" baseline="0" dirty="0" smtClean="0"/>
                        <a:t>  -  6 605</a:t>
                      </a:r>
                      <a:endParaRPr lang="ru-RU" sz="2400" b="0" dirty="0"/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ДОУ   -  5 509</a:t>
                      </a:r>
                      <a:endParaRPr lang="ru-RU" sz="2400" b="0" dirty="0"/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УДО   -  1 390 </a:t>
                      </a:r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baseline="0" dirty="0" smtClean="0"/>
                        <a:t>       </a:t>
                      </a:r>
                      <a:r>
                        <a:rPr lang="ru-RU" sz="2800" b="0" dirty="0" smtClean="0"/>
                        <a:t>Всего:</a:t>
                      </a:r>
                      <a:r>
                        <a:rPr lang="ru-RU" sz="1800" b="0" baseline="0" dirty="0" smtClean="0"/>
                        <a:t>   </a:t>
                      </a:r>
                      <a:r>
                        <a:rPr lang="ru-RU" sz="2800" b="0" dirty="0" smtClean="0"/>
                        <a:t>4 254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baseline="0" dirty="0" smtClean="0"/>
                        <a:t>  </a:t>
                      </a:r>
                      <a:r>
                        <a:rPr lang="ru-RU" sz="2400" b="0" dirty="0" smtClean="0"/>
                        <a:t>СОШ</a:t>
                      </a:r>
                      <a:r>
                        <a:rPr lang="ru-RU" sz="2400" b="0" baseline="0" dirty="0" smtClean="0"/>
                        <a:t>  -  2 510</a:t>
                      </a:r>
                      <a:endParaRPr lang="ru-RU" sz="2400" b="0" dirty="0" smtClean="0"/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    ДОУ   -  </a:t>
                      </a:r>
                      <a:r>
                        <a:rPr lang="ru-RU" sz="2400" b="0" baseline="0" dirty="0" smtClean="0"/>
                        <a:t> 1 374</a:t>
                      </a:r>
                      <a:endParaRPr lang="ru-RU" sz="2400" b="0" dirty="0" smtClean="0"/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    УДО   -  </a:t>
                      </a:r>
                      <a:r>
                        <a:rPr lang="ru-RU" sz="2400" b="0" baseline="0" dirty="0" smtClean="0"/>
                        <a:t>  370</a:t>
                      </a:r>
                      <a:endParaRPr lang="ru-RU" sz="2400" b="0" dirty="0" smtClean="0"/>
                    </a:p>
                    <a:p>
                      <a:pPr algn="l"/>
                      <a:endParaRPr lang="ru-RU" sz="2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Техническая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Естественнонаучная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Туристско-краеведческая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Социально-гуманитарная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Физкультурно-спортивная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 smtClean="0"/>
                        <a:t>Художественная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89" y="178606"/>
            <a:ext cx="11755475" cy="95410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ДОРОЖНАЯ КАРТА ПО РЕАЛИЗАЦИИ МЕРОПРИЯТИЯ </a:t>
            </a:r>
          </a:p>
          <a:p>
            <a: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«Создание новых мест дополнительного образования детей»</a:t>
            </a:r>
          </a:p>
        </p:txBody>
      </p:sp>
      <p:sp>
        <p:nvSpPr>
          <p:cNvPr id="5" name="Шеврон 4"/>
          <p:cNvSpPr/>
          <p:nvPr/>
        </p:nvSpPr>
        <p:spPr>
          <a:xfrm>
            <a:off x="3476387" y="3401260"/>
            <a:ext cx="1134220" cy="328581"/>
          </a:xfrm>
          <a:prstGeom prst="chevron">
            <a:avLst/>
          </a:prstGeom>
          <a:solidFill>
            <a:srgbClr val="9FFFC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</a:p>
        </p:txBody>
      </p:sp>
      <p:sp>
        <p:nvSpPr>
          <p:cNvPr id="6" name="Шеврон 5"/>
          <p:cNvSpPr/>
          <p:nvPr/>
        </p:nvSpPr>
        <p:spPr>
          <a:xfrm>
            <a:off x="4504660" y="3401259"/>
            <a:ext cx="1134220" cy="328581"/>
          </a:xfrm>
          <a:prstGeom prst="chevron">
            <a:avLst/>
          </a:prstGeom>
          <a:solidFill>
            <a:srgbClr val="47FF9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март</a:t>
            </a:r>
          </a:p>
        </p:txBody>
      </p:sp>
      <p:sp>
        <p:nvSpPr>
          <p:cNvPr id="7" name="Шеврон 6"/>
          <p:cNvSpPr/>
          <p:nvPr/>
        </p:nvSpPr>
        <p:spPr>
          <a:xfrm>
            <a:off x="5544555" y="3401260"/>
            <a:ext cx="1134220" cy="328581"/>
          </a:xfrm>
          <a:prstGeom prst="chevron">
            <a:avLst/>
          </a:prstGeom>
          <a:solidFill>
            <a:srgbClr val="00EE6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</p:txBody>
      </p:sp>
      <p:sp>
        <p:nvSpPr>
          <p:cNvPr id="8" name="Шеврон 7"/>
          <p:cNvSpPr/>
          <p:nvPr/>
        </p:nvSpPr>
        <p:spPr>
          <a:xfrm>
            <a:off x="6581141" y="3401259"/>
            <a:ext cx="1134220" cy="328581"/>
          </a:xfrm>
          <a:prstGeom prst="chevron">
            <a:avLst/>
          </a:prstGeom>
          <a:solidFill>
            <a:srgbClr val="00C85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май</a:t>
            </a:r>
          </a:p>
        </p:txBody>
      </p:sp>
      <p:sp>
        <p:nvSpPr>
          <p:cNvPr id="9" name="Шеврон 8"/>
          <p:cNvSpPr/>
          <p:nvPr/>
        </p:nvSpPr>
        <p:spPr>
          <a:xfrm>
            <a:off x="7612722" y="3401260"/>
            <a:ext cx="1134220" cy="328581"/>
          </a:xfrm>
          <a:prstGeom prst="chevron">
            <a:avLst/>
          </a:prstGeom>
          <a:solidFill>
            <a:srgbClr val="00A24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июнь</a:t>
            </a:r>
          </a:p>
        </p:txBody>
      </p:sp>
      <p:sp>
        <p:nvSpPr>
          <p:cNvPr id="10" name="Шеврон 9"/>
          <p:cNvSpPr/>
          <p:nvPr/>
        </p:nvSpPr>
        <p:spPr>
          <a:xfrm>
            <a:off x="8649310" y="3401259"/>
            <a:ext cx="1134220" cy="328581"/>
          </a:xfrm>
          <a:prstGeom prst="chevron">
            <a:avLst/>
          </a:prstGeom>
          <a:solidFill>
            <a:srgbClr val="008E4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июль</a:t>
            </a:r>
          </a:p>
        </p:txBody>
      </p:sp>
      <p:sp>
        <p:nvSpPr>
          <p:cNvPr id="11" name="Шеврон 10"/>
          <p:cNvSpPr/>
          <p:nvPr/>
        </p:nvSpPr>
        <p:spPr>
          <a:xfrm>
            <a:off x="9689205" y="3401260"/>
            <a:ext cx="1134220" cy="328581"/>
          </a:xfrm>
          <a:prstGeom prst="chevron">
            <a:avLst/>
          </a:prstGeom>
          <a:solidFill>
            <a:srgbClr val="00682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август</a:t>
            </a:r>
          </a:p>
        </p:txBody>
      </p:sp>
      <p:sp>
        <p:nvSpPr>
          <p:cNvPr id="12" name="Шеврон 11"/>
          <p:cNvSpPr/>
          <p:nvPr/>
        </p:nvSpPr>
        <p:spPr>
          <a:xfrm>
            <a:off x="10717480" y="3401259"/>
            <a:ext cx="1150669" cy="328581"/>
          </a:xfrm>
          <a:prstGeom prst="chevron">
            <a:avLst/>
          </a:prstGeom>
          <a:solidFill>
            <a:srgbClr val="00421E"/>
          </a:solidFill>
          <a:ln w="190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сентябрь</a:t>
            </a:r>
          </a:p>
        </p:txBody>
      </p:sp>
      <p:sp>
        <p:nvSpPr>
          <p:cNvPr id="42" name="Шеврон 41"/>
          <p:cNvSpPr/>
          <p:nvPr/>
        </p:nvSpPr>
        <p:spPr>
          <a:xfrm>
            <a:off x="2437550" y="3393741"/>
            <a:ext cx="1134220" cy="328581"/>
          </a:xfrm>
          <a:prstGeom prst="chevron">
            <a:avLst/>
          </a:prstGeom>
          <a:solidFill>
            <a:srgbClr val="B7FFD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</a:p>
        </p:txBody>
      </p:sp>
      <p:sp>
        <p:nvSpPr>
          <p:cNvPr id="43" name="Шеврон 42"/>
          <p:cNvSpPr/>
          <p:nvPr/>
        </p:nvSpPr>
        <p:spPr>
          <a:xfrm>
            <a:off x="1407621" y="3393741"/>
            <a:ext cx="1134220" cy="328581"/>
          </a:xfrm>
          <a:prstGeom prst="chevron">
            <a:avLst/>
          </a:prstGeom>
          <a:solidFill>
            <a:srgbClr val="C9F3E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961702" y="1325370"/>
            <a:ext cx="4248473" cy="2059984"/>
            <a:chOff x="1255583" y="740296"/>
            <a:chExt cx="4248473" cy="2059984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1288640" y="740296"/>
              <a:ext cx="4215416" cy="5593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20.11.2020</a:t>
              </a:r>
            </a:p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Согласован и утвержден перечень организаций, в которых создаются новые места ДОД в 2021 году</a:t>
              </a:r>
            </a:p>
          </p:txBody>
        </p:sp>
        <p:cxnSp>
          <p:nvCxnSpPr>
            <p:cNvPr id="46" name="Прямая соединительная линия 45"/>
            <p:cNvCxnSpPr>
              <a:cxnSpLocks/>
              <a:endCxn id="47" idx="4"/>
            </p:cNvCxnSpPr>
            <p:nvPr/>
          </p:nvCxnSpPr>
          <p:spPr>
            <a:xfrm flipH="1">
              <a:off x="1286655" y="1152952"/>
              <a:ext cx="1985" cy="164732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255583" y="2738136"/>
              <a:ext cx="62144" cy="62144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Шеврон 55"/>
          <p:cNvSpPr/>
          <p:nvPr/>
        </p:nvSpPr>
        <p:spPr>
          <a:xfrm>
            <a:off x="369072" y="3393741"/>
            <a:ext cx="1134220" cy="328581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ноябрь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1806800" y="3735286"/>
            <a:ext cx="4240790" cy="2804612"/>
            <a:chOff x="1885690" y="3205992"/>
            <a:chExt cx="4240790" cy="2804612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3048926" y="4640723"/>
              <a:ext cx="3077553" cy="649886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20.01.2021</a:t>
              </a:r>
            </a:p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Согласованы и утверждены перечни средств обучения и воспитания</a:t>
              </a: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1885690" y="3205992"/>
              <a:ext cx="4240790" cy="2804612"/>
              <a:chOff x="1255583" y="-79882"/>
              <a:chExt cx="4240790" cy="2804612"/>
            </a:xfrm>
          </p:grpSpPr>
          <p:sp>
            <p:nvSpPr>
              <p:cNvPr id="58" name="Скругленный прямоугольник 57"/>
              <p:cNvSpPr/>
              <p:nvPr/>
            </p:nvSpPr>
            <p:spPr>
              <a:xfrm>
                <a:off x="1286010" y="2109084"/>
                <a:ext cx="4210363" cy="615646"/>
              </a:xfrm>
              <a:prstGeom prst="round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>
                    <a:solidFill>
                      <a:srgbClr val="00B050"/>
                    </a:solidFill>
                    <a:latin typeface="Century Gothic" panose="020B0502020202020204" pitchFamily="34" charset="0"/>
                  </a:rPr>
                  <a:t>20.12.2020</a:t>
                </a:r>
              </a:p>
              <a:p>
                <a:pPr algn="ctr"/>
                <a:r>
                  <a:rPr lang="ru-RU" sz="1200" dirty="0">
                    <a:latin typeface="Century Gothic" panose="020B0502020202020204" pitchFamily="34" charset="0"/>
                  </a:rPr>
                  <a:t>Подготовлены и согласованы проекты дополнительных общеобразовательных программ</a:t>
                </a:r>
              </a:p>
            </p:txBody>
          </p:sp>
          <p:cxnSp>
            <p:nvCxnSpPr>
              <p:cNvPr id="59" name="Прямая соединительная линия 58"/>
              <p:cNvCxnSpPr>
                <a:cxnSpLocks/>
                <a:endCxn id="58" idx="1"/>
              </p:cNvCxnSpPr>
              <p:nvPr/>
            </p:nvCxnSpPr>
            <p:spPr>
              <a:xfrm>
                <a:off x="1284025" y="-10360"/>
                <a:ext cx="1985" cy="2427267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sp>
            <p:nvSpPr>
              <p:cNvPr id="60" name="Овал 59"/>
              <p:cNvSpPr/>
              <p:nvPr/>
            </p:nvSpPr>
            <p:spPr>
              <a:xfrm>
                <a:off x="1255583" y="-79882"/>
                <a:ext cx="62144" cy="62144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6" name="Прямая соединительная линия 65"/>
              <p:cNvCxnSpPr>
                <a:cxnSpLocks/>
              </p:cNvCxnSpPr>
              <p:nvPr/>
            </p:nvCxnSpPr>
            <p:spPr>
              <a:xfrm>
                <a:off x="2418819" y="11503"/>
                <a:ext cx="0" cy="1668289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74" name="Группа 73"/>
          <p:cNvGrpSpPr/>
          <p:nvPr/>
        </p:nvGrpSpPr>
        <p:grpSpPr>
          <a:xfrm>
            <a:off x="2742987" y="1989021"/>
            <a:ext cx="3619713" cy="1387298"/>
            <a:chOff x="1255583" y="1388045"/>
            <a:chExt cx="3619713" cy="1387298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1289152" y="1388045"/>
              <a:ext cx="3586144" cy="627365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15.01.2021</a:t>
              </a:r>
            </a:p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Утвержден медиаплан информационного сопровождения создания новых мест ДОД</a:t>
              </a:r>
            </a:p>
          </p:txBody>
        </p:sp>
        <p:cxnSp>
          <p:nvCxnSpPr>
            <p:cNvPr id="76" name="Прямая соединительная линия 75"/>
            <p:cNvCxnSpPr>
              <a:cxnSpLocks/>
              <a:endCxn id="77" idx="4"/>
            </p:cNvCxnSpPr>
            <p:nvPr/>
          </p:nvCxnSpPr>
          <p:spPr>
            <a:xfrm flipH="1">
              <a:off x="1286655" y="1809796"/>
              <a:ext cx="2497" cy="96554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77" name="Овал 76"/>
            <p:cNvSpPr/>
            <p:nvPr/>
          </p:nvSpPr>
          <p:spPr>
            <a:xfrm>
              <a:off x="1255583" y="2713199"/>
              <a:ext cx="62144" cy="62144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Скругленный прямоугольник 79"/>
          <p:cNvSpPr/>
          <p:nvPr/>
        </p:nvSpPr>
        <p:spPr>
          <a:xfrm>
            <a:off x="3292203" y="4463347"/>
            <a:ext cx="4648652" cy="596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30.01.2021</a:t>
            </a:r>
          </a:p>
          <a:p>
            <a:pPr algn="ctr"/>
            <a:r>
              <a:rPr lang="ru-RU" sz="1200" dirty="0">
                <a:latin typeface="Century Gothic" panose="020B0502020202020204" pitchFamily="34" charset="0"/>
              </a:rPr>
              <a:t>Заключены дополнительные соглашения к соглашениям о предоставлении субсидии </a:t>
            </a:r>
          </a:p>
        </p:txBody>
      </p:sp>
      <p:cxnSp>
        <p:nvCxnSpPr>
          <p:cNvPr id="81" name="Прямая соединительная линия 80"/>
          <p:cNvCxnSpPr>
            <a:cxnSpLocks/>
            <a:stCxn id="82" idx="4"/>
            <a:endCxn id="80" idx="1"/>
          </p:cNvCxnSpPr>
          <p:nvPr/>
        </p:nvCxnSpPr>
        <p:spPr>
          <a:xfrm flipH="1">
            <a:off x="3292203" y="3798442"/>
            <a:ext cx="5024" cy="96327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82" name="Овал 81"/>
          <p:cNvSpPr/>
          <p:nvPr/>
        </p:nvSpPr>
        <p:spPr>
          <a:xfrm>
            <a:off x="3266155" y="3736298"/>
            <a:ext cx="62144" cy="62144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4557163" y="3972977"/>
            <a:ext cx="3383692" cy="42176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01.03.2021</a:t>
            </a:r>
          </a:p>
          <a:p>
            <a:pPr algn="ctr"/>
            <a:r>
              <a:rPr lang="ru-RU" sz="1200" dirty="0">
                <a:latin typeface="Century Gothic" panose="020B0502020202020204" pitchFamily="34" charset="0"/>
              </a:rPr>
              <a:t>Объявлены закупки товаров, работ, услуг</a:t>
            </a:r>
          </a:p>
        </p:txBody>
      </p:sp>
      <p:cxnSp>
        <p:nvCxnSpPr>
          <p:cNvPr id="97" name="Прямая соединительная линия 96"/>
          <p:cNvCxnSpPr>
            <a:cxnSpLocks/>
            <a:stCxn id="98" idx="4"/>
            <a:endCxn id="96" idx="1"/>
          </p:cNvCxnSpPr>
          <p:nvPr/>
        </p:nvCxnSpPr>
        <p:spPr>
          <a:xfrm flipH="1">
            <a:off x="4557163" y="3798442"/>
            <a:ext cx="5023" cy="3854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98" name="Овал 97"/>
          <p:cNvSpPr/>
          <p:nvPr/>
        </p:nvSpPr>
        <p:spPr>
          <a:xfrm>
            <a:off x="4531114" y="3736298"/>
            <a:ext cx="62144" cy="62144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8" name="Группа 107"/>
          <p:cNvGrpSpPr/>
          <p:nvPr/>
        </p:nvGrpSpPr>
        <p:grpSpPr>
          <a:xfrm>
            <a:off x="6678775" y="2001701"/>
            <a:ext cx="3641955" cy="1391684"/>
            <a:chOff x="-2324228" y="1408599"/>
            <a:chExt cx="3641955" cy="1391684"/>
          </a:xfrm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-2324228" y="1408599"/>
              <a:ext cx="3603855" cy="616477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15.08.2021</a:t>
              </a:r>
            </a:p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Помещения ОО приведены в соответствие с требованиями СанПиН 2.4.4.3172-14</a:t>
              </a:r>
            </a:p>
          </p:txBody>
        </p:sp>
        <p:cxnSp>
          <p:nvCxnSpPr>
            <p:cNvPr id="110" name="Прямая соединительная линия 109"/>
            <p:cNvCxnSpPr>
              <a:cxnSpLocks/>
              <a:endCxn id="111" idx="4"/>
            </p:cNvCxnSpPr>
            <p:nvPr/>
          </p:nvCxnSpPr>
          <p:spPr>
            <a:xfrm>
              <a:off x="1279627" y="1849846"/>
              <a:ext cx="7028" cy="95043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111" name="Овал 110"/>
            <p:cNvSpPr/>
            <p:nvPr/>
          </p:nvSpPr>
          <p:spPr>
            <a:xfrm>
              <a:off x="1255583" y="2738139"/>
              <a:ext cx="62144" cy="62144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7965430" y="1325370"/>
            <a:ext cx="2916817" cy="2060587"/>
            <a:chOff x="-1599090" y="731383"/>
            <a:chExt cx="2916817" cy="2060587"/>
          </a:xfrm>
        </p:grpSpPr>
        <p:sp>
          <p:nvSpPr>
            <p:cNvPr id="122" name="Скругленный прямоугольник 121"/>
            <p:cNvSpPr/>
            <p:nvPr/>
          </p:nvSpPr>
          <p:spPr>
            <a:xfrm>
              <a:off x="-1599090" y="731383"/>
              <a:ext cx="2878717" cy="559302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01.09.2021</a:t>
              </a:r>
            </a:p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Завершен набор детей на новые программы ДОД</a:t>
              </a:r>
            </a:p>
          </p:txBody>
        </p:sp>
        <p:cxnSp>
          <p:nvCxnSpPr>
            <p:cNvPr id="123" name="Прямая соединительная линия 122"/>
            <p:cNvCxnSpPr>
              <a:cxnSpLocks/>
              <a:endCxn id="124" idx="4"/>
            </p:cNvCxnSpPr>
            <p:nvPr/>
          </p:nvCxnSpPr>
          <p:spPr>
            <a:xfrm>
              <a:off x="1279627" y="1135729"/>
              <a:ext cx="7028" cy="165624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124" name="Овал 123"/>
            <p:cNvSpPr/>
            <p:nvPr/>
          </p:nvSpPr>
          <p:spPr>
            <a:xfrm>
              <a:off x="1255583" y="2729826"/>
              <a:ext cx="62144" cy="62144"/>
            </a:xfrm>
            <a:prstGeom prst="ellips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8" name="Скругленный прямоугольник 127"/>
          <p:cNvSpPr/>
          <p:nvPr/>
        </p:nvSpPr>
        <p:spPr>
          <a:xfrm>
            <a:off x="8098034" y="3972977"/>
            <a:ext cx="2380327" cy="108710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20.08.2021</a:t>
            </a:r>
          </a:p>
          <a:p>
            <a:pPr algn="ctr"/>
            <a:r>
              <a:rPr lang="ru-RU" sz="1200" dirty="0">
                <a:latin typeface="Century Gothic" panose="020B0502020202020204" pitchFamily="34" charset="0"/>
              </a:rPr>
              <a:t>Закуплено, доставлено и налажено оборудование и средства обучения</a:t>
            </a:r>
          </a:p>
        </p:txBody>
      </p:sp>
      <p:cxnSp>
        <p:nvCxnSpPr>
          <p:cNvPr id="129" name="Прямая соединительная линия 128"/>
          <p:cNvCxnSpPr>
            <a:cxnSpLocks/>
            <a:stCxn id="130" idx="4"/>
            <a:endCxn id="128" idx="3"/>
          </p:cNvCxnSpPr>
          <p:nvPr/>
        </p:nvCxnSpPr>
        <p:spPr>
          <a:xfrm flipH="1">
            <a:off x="10478361" y="3788798"/>
            <a:ext cx="678" cy="72773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30" name="Овал 129"/>
          <p:cNvSpPr/>
          <p:nvPr/>
        </p:nvSpPr>
        <p:spPr>
          <a:xfrm>
            <a:off x="10447967" y="3726654"/>
            <a:ext cx="62144" cy="62144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7612723" y="5164431"/>
            <a:ext cx="2971506" cy="136988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25.08.2021</a:t>
            </a:r>
          </a:p>
          <a:p>
            <a:pPr algn="ctr"/>
            <a:r>
              <a:rPr lang="ru-RU" sz="1200" dirty="0">
                <a:latin typeface="Century Gothic" panose="020B0502020202020204" pitchFamily="34" charset="0"/>
              </a:rPr>
              <a:t>Получена лицензия на образовательную деятельность на реализацию образовательных программ на созданных местах 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(при необходимости)</a:t>
            </a:r>
          </a:p>
        </p:txBody>
      </p:sp>
      <p:cxnSp>
        <p:nvCxnSpPr>
          <p:cNvPr id="143" name="Прямая соединительная линия 142"/>
          <p:cNvCxnSpPr>
            <a:cxnSpLocks/>
          </p:cNvCxnSpPr>
          <p:nvPr/>
        </p:nvCxnSpPr>
        <p:spPr>
          <a:xfrm>
            <a:off x="10576694" y="3764281"/>
            <a:ext cx="7535" cy="200889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44" name="Овал 143"/>
          <p:cNvSpPr/>
          <p:nvPr/>
        </p:nvSpPr>
        <p:spPr>
          <a:xfrm>
            <a:off x="10553834" y="3747137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TextBox 145"/>
          <p:cNvSpPr txBox="1"/>
          <p:nvPr/>
        </p:nvSpPr>
        <p:spPr>
          <a:xfrm>
            <a:off x="4831780" y="2846199"/>
            <a:ext cx="5146047" cy="47672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Century Gothic" panose="020B0502020202020204" pitchFamily="34" charset="0"/>
              </a:rPr>
              <a:t>Повышение квалификации (</a:t>
            </a:r>
            <a:r>
              <a:rPr lang="ru-RU" sz="1100" dirty="0" err="1">
                <a:latin typeface="Century Gothic" panose="020B0502020202020204" pitchFamily="34" charset="0"/>
              </a:rPr>
              <a:t>профмастерства</a:t>
            </a:r>
            <a:r>
              <a:rPr lang="ru-RU" sz="1100" dirty="0">
                <a:latin typeface="Century Gothic" panose="020B0502020202020204" pitchFamily="34" charset="0"/>
              </a:rPr>
              <a:t>) </a:t>
            </a:r>
            <a:r>
              <a:rPr lang="ru-RU" sz="1100" dirty="0" err="1">
                <a:latin typeface="Century Gothic" panose="020B0502020202020204" pitchFamily="34" charset="0"/>
              </a:rPr>
              <a:t>пед</a:t>
            </a:r>
            <a:r>
              <a:rPr lang="ru-RU" sz="1100" dirty="0">
                <a:latin typeface="Century Gothic" panose="020B0502020202020204" pitchFamily="34" charset="0"/>
              </a:rPr>
              <a:t>. работников ОО на создаваемые новые места ДОД </a:t>
            </a:r>
            <a:r>
              <a:rPr lang="ru-RU" sz="10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(по </a:t>
            </a:r>
            <a:r>
              <a:rPr lang="ru-RU" sz="1000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отд.графику</a:t>
            </a:r>
            <a:r>
              <a:rPr lang="ru-RU" sz="10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фед.оператора</a:t>
            </a:r>
            <a:r>
              <a:rPr lang="ru-RU" sz="10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4693422" y="3319179"/>
            <a:ext cx="45719" cy="713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10084572" y="3319179"/>
            <a:ext cx="45719" cy="713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8" name="Прямая соединительная линия 157"/>
          <p:cNvCxnSpPr>
            <a:stCxn id="155" idx="7"/>
          </p:cNvCxnSpPr>
          <p:nvPr/>
        </p:nvCxnSpPr>
        <p:spPr>
          <a:xfrm flipV="1">
            <a:off x="4732446" y="3092877"/>
            <a:ext cx="6695" cy="2367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>
            <a:off x="4739142" y="3092875"/>
            <a:ext cx="92638" cy="2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H="1" flipV="1">
            <a:off x="10078826" y="3097863"/>
            <a:ext cx="6695" cy="2367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9985507" y="3097864"/>
            <a:ext cx="92639" cy="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2942516" y="3736298"/>
            <a:ext cx="62144" cy="7152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7DE52D1-198D-481D-87D5-0379D496E598}"/>
              </a:ext>
            </a:extLst>
          </p:cNvPr>
          <p:cNvCxnSpPr/>
          <p:nvPr/>
        </p:nvCxnSpPr>
        <p:spPr>
          <a:xfrm>
            <a:off x="-9937" y="1162878"/>
            <a:ext cx="11172699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0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" y="156411"/>
            <a:ext cx="11935326" cy="153427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СРЕДНЯЯ СТОИМОСТЬ ИНФРАСТРУКТУРНОГО МЕСТА </a:t>
            </a:r>
            <a:r>
              <a:rPr lang="ru-RU" sz="2800" b="1" smtClean="0">
                <a:solidFill>
                  <a:srgbClr val="00B050"/>
                </a:solidFill>
                <a:latin typeface="Century Gothic" panose="020B0502020202020204" pitchFamily="34" charset="0"/>
              </a:rPr>
              <a:t>В </a:t>
            </a:r>
            <a:r>
              <a:rPr lang="ru-RU" sz="2800" b="1" smtClean="0">
                <a:solidFill>
                  <a:srgbClr val="00B050"/>
                </a:solidFill>
                <a:latin typeface="Century Gothic" panose="020B0502020202020204" pitchFamily="34" charset="0"/>
              </a:rPr>
              <a:t>2020г</a:t>
            </a: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.</a:t>
            </a:r>
            <a:endParaRPr lang="ru-RU" sz="28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1332"/>
              </p:ext>
            </p:extLst>
          </p:nvPr>
        </p:nvGraphicFramePr>
        <p:xfrm>
          <a:off x="980573" y="1524835"/>
          <a:ext cx="10262937" cy="438267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9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A249"/>
                          </a:solidFill>
                        </a:rPr>
                        <a:t>НАПРАВЛЕННОСТЬ</a:t>
                      </a:r>
                      <a:r>
                        <a:rPr lang="ru-RU" sz="2400" b="1" baseline="0" dirty="0" smtClean="0">
                          <a:solidFill>
                            <a:srgbClr val="00A249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rgbClr val="00A249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</a:rPr>
                        <a:t>СТОИМОСТЬ</a:t>
                      </a:r>
                      <a:endParaRPr lang="ru-RU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ТЕХНИЧЕСКАЯ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33 036,00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ЕСТЕСТВЕННОНАУЧНАЯ 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19 099,00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ТУРИСТСКО-КРАЕВЕДЧЕСКАЯ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15 230,00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СОЦИАЛЬНО-ГУМАНИТАРНАЯ</a:t>
                      </a:r>
                      <a:r>
                        <a:rPr lang="ru-RU" sz="2400" baseline="0" dirty="0" smtClean="0"/>
                        <a:t>  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6 674,00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ФИЗКУЛЬТУРНО-СПОРТИВНАЯ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3 101,00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ХУДОЖЕСТВЕННАЯ 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3 076,00</a:t>
                      </a:r>
                      <a:endParaRPr lang="ru-RU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6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D303F-1F1F-4ABD-9D01-0E2A8A966879}"/>
              </a:ext>
            </a:extLst>
          </p:cNvPr>
          <p:cNvSpPr txBox="1">
            <a:spLocks/>
          </p:cNvSpPr>
          <p:nvPr/>
        </p:nvSpPr>
        <p:spPr>
          <a:xfrm>
            <a:off x="266699" y="365126"/>
            <a:ext cx="11630026" cy="8445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00A249"/>
                </a:solidFill>
                <a:latin typeface="Century Gothic" panose="020B0502020202020204" pitchFamily="34" charset="0"/>
              </a:rPr>
              <a:t>НОРМАТИВНЫЕ ПРАВОВЫЕ АКТЫ</a:t>
            </a:r>
            <a:endParaRPr lang="ru-RU" b="1" dirty="0">
              <a:solidFill>
                <a:srgbClr val="00A249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5C789111-B296-4DEC-841D-36AC2ADD4096}"/>
              </a:ext>
            </a:extLst>
          </p:cNvPr>
          <p:cNvCxnSpPr>
            <a:cxnSpLocks/>
          </p:cNvCxnSpPr>
          <p:nvPr/>
        </p:nvCxnSpPr>
        <p:spPr>
          <a:xfrm>
            <a:off x="-9937" y="1192695"/>
            <a:ext cx="1141095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09066E3-2842-4413-876C-F7343FDF7FAD}"/>
              </a:ext>
            </a:extLst>
          </p:cNvPr>
          <p:cNvSpPr txBox="1"/>
          <p:nvPr/>
        </p:nvSpPr>
        <p:spPr>
          <a:xfrm>
            <a:off x="457199" y="1414561"/>
            <a:ext cx="109438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Распоряжение </a:t>
            </a:r>
            <a:r>
              <a:rPr lang="ru-RU" sz="1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Минпросвещения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России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от </a:t>
            </a:r>
            <a:r>
              <a:rPr lang="ru-RU" sz="18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17.12.2019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№ Р-136 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«Об утверждении методических рекомендаций по приобретению средств обучения и воспитания в целях создания новых мест в образовательных организациях различных типов для реализации дополнительных общеразвивающих программ  всех направленностей в рамках реализации региональных проектов, обеспечивающих достижение целей, показателей и результатов федерального проекта «Успех каждого ребенка» национального проекта «Образование» …»</a:t>
            </a:r>
          </a:p>
          <a:p>
            <a:pPr marL="342900" indent="-342900">
              <a:buAutoNum type="arabicPeriod"/>
            </a:pP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аспоряжение </a:t>
            </a:r>
            <a:r>
              <a:rPr lang="ru-RU" sz="1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Минпросвещения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 России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от 03.02.2020 № Р-9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«О внесении изменений в методические рекомендации по приобретению средств обучения и воспитания в целях создания новых мест в образовательных организациях различных типов …»</a:t>
            </a:r>
          </a:p>
          <a:p>
            <a:pPr marL="342900" indent="-342900">
              <a:buFontTx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Распоряжение </a:t>
            </a:r>
            <a:r>
              <a:rPr lang="ru-RU" dirty="0" err="1">
                <a:latin typeface="Century Gothic" panose="020B0502020202020204" pitchFamily="34" charset="0"/>
              </a:rPr>
              <a:t>Минпросвещения</a:t>
            </a:r>
            <a:r>
              <a:rPr lang="ru-RU" dirty="0">
                <a:latin typeface="Century Gothic" panose="020B0502020202020204" pitchFamily="34" charset="0"/>
              </a:rPr>
              <a:t> России </a:t>
            </a:r>
            <a:r>
              <a:rPr lang="ru-RU" b="1" dirty="0">
                <a:latin typeface="Century Gothic" panose="020B0502020202020204" pitchFamily="34" charset="0"/>
              </a:rPr>
              <a:t>от 10.11.2020 № Р-141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«О внесении изменений в методические рекомендации по приобретению средств обучения и воспитания в целях создания новых мест в образовательных организациях различных типов …»</a:t>
            </a:r>
          </a:p>
        </p:txBody>
      </p:sp>
    </p:spTree>
    <p:extLst>
      <p:ext uri="{BB962C8B-B14F-4D97-AF65-F5344CB8AC3E}">
        <p14:creationId xmlns:p14="http://schemas.microsoft.com/office/powerpoint/2010/main" val="24319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4" y="230104"/>
            <a:ext cx="11526252" cy="648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АЛГОРИТМ РАБОТЫ С ПРОГРАММАМИ ДОПОЛНИТЕЛЬНОГО ОБРАЗОВАНИЯ</a:t>
            </a:r>
            <a:endParaRPr lang="ru-RU" sz="28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программы </a:t>
            </a:r>
            <a:r>
              <a:rPr lang="ru-RU" b="1" dirty="0">
                <a:latin typeface="+mj-lt"/>
              </a:rPr>
              <a:t>необходимо направлять по адресу: </a:t>
            </a:r>
            <a:r>
              <a:rPr lang="ru-RU" b="1" dirty="0" smtClean="0">
                <a:latin typeface="+mj-lt"/>
                <a:hlinkClick r:id="rId2"/>
              </a:rPr>
              <a:t>imo@tomskocdo.ru</a:t>
            </a:r>
            <a:r>
              <a:rPr lang="ru-RU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  <a:p>
            <a:pPr fontAlgn="t"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контактные </a:t>
            </a:r>
            <a:r>
              <a:rPr lang="ru-RU" b="1" dirty="0">
                <a:latin typeface="+mj-lt"/>
              </a:rPr>
              <a:t>телефоны для консультаций по программам: </a:t>
            </a:r>
            <a:endParaRPr lang="ru-RU" b="1" dirty="0" smtClean="0">
              <a:latin typeface="+mj-lt"/>
            </a:endParaRP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  (</a:t>
            </a:r>
            <a:r>
              <a:rPr lang="ru-RU" b="1" dirty="0">
                <a:latin typeface="+mj-lt"/>
              </a:rPr>
              <a:t>3822) 90-86-11, (3822) 90-86-06, (3822) 90-86-02, (3822) </a:t>
            </a:r>
            <a:r>
              <a:rPr lang="ru-RU" b="1" dirty="0" smtClean="0">
                <a:latin typeface="+mj-lt"/>
              </a:rPr>
              <a:t>90-86-10</a:t>
            </a:r>
            <a:endParaRPr lang="ru-RU" b="1" dirty="0">
              <a:latin typeface="+mj-lt"/>
            </a:endParaRPr>
          </a:p>
          <a:p>
            <a:pPr fontAlgn="t">
              <a:lnSpc>
                <a:spcPct val="150000"/>
              </a:lnSpc>
              <a:spcBef>
                <a:spcPts val="0"/>
              </a:spcBef>
            </a:pPr>
            <a:r>
              <a:rPr lang="ru-RU" b="1" dirty="0">
                <a:latin typeface="+mj-lt"/>
              </a:rPr>
              <a:t>мониторинг статуса программы и инфраструктурного листа </a:t>
            </a:r>
            <a:r>
              <a:rPr lang="ru-RU" b="1" dirty="0" smtClean="0">
                <a:latin typeface="+mj-lt"/>
              </a:rPr>
              <a:t>выполняется </a:t>
            </a:r>
            <a:r>
              <a:rPr lang="ru-RU" b="1" dirty="0">
                <a:latin typeface="+mj-lt"/>
              </a:rPr>
              <a:t>ОО </a:t>
            </a:r>
            <a:r>
              <a:rPr lang="ru-RU" b="1" dirty="0" smtClean="0">
                <a:latin typeface="+mj-lt"/>
              </a:rPr>
              <a:t>самостоятельно </a:t>
            </a:r>
            <a:r>
              <a:rPr lang="ru-RU" b="1" dirty="0">
                <a:latin typeface="+mj-lt"/>
              </a:rPr>
              <a:t>по </a:t>
            </a:r>
            <a:r>
              <a:rPr lang="ru-RU" b="1" dirty="0" smtClean="0">
                <a:latin typeface="+mj-lt"/>
              </a:rPr>
              <a:t>ссылке:  </a:t>
            </a:r>
            <a:r>
              <a:rPr lang="ru-RU" b="1" dirty="0" smtClean="0">
                <a:latin typeface="+mj-lt"/>
                <a:hlinkClick r:id="rId3"/>
              </a:rPr>
              <a:t>https</a:t>
            </a:r>
            <a:r>
              <a:rPr lang="ru-RU" b="1" dirty="0">
                <a:latin typeface="+mj-lt"/>
                <a:hlinkClick r:id="rId3"/>
              </a:rPr>
              <a:t>://</a:t>
            </a:r>
            <a:r>
              <a:rPr lang="ru-RU" b="1" dirty="0" smtClean="0">
                <a:latin typeface="+mj-lt"/>
                <a:hlinkClick r:id="rId3"/>
              </a:rPr>
              <a:t>cutt.ly/Ehigyzu</a:t>
            </a:r>
            <a:r>
              <a:rPr lang="en-US" dirty="0" smtClean="0">
                <a:latin typeface="+mj-lt"/>
                <a:hlinkClick r:id="rId3"/>
              </a:rPr>
              <a:t>  </a:t>
            </a:r>
            <a:endParaRPr lang="en-US" dirty="0" smtClean="0">
              <a:latin typeface="+mj-lt"/>
            </a:endParaRP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5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38" y="189496"/>
            <a:ext cx="11478127" cy="645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41" y="203116"/>
            <a:ext cx="11285621" cy="634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464</TotalTime>
  <Words>433</Words>
  <Application>Microsoft Office PowerPoint</Application>
  <PresentationFormat>Широкоэкранный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Тема Office</vt:lpstr>
      <vt:lpstr>Создание новых мест  дополнительного образования детей  в Городе Томске</vt:lpstr>
      <vt:lpstr>НОВЫЕ МЕСТА ДОПОЛНИТЕЛЬНОГО ОБРАЗОВАНИЯ ДЕТЕЙ  В 2021 ГОДУ</vt:lpstr>
      <vt:lpstr>Презентация PowerPoint</vt:lpstr>
      <vt:lpstr>СРЕДНЯЯ СТОИМОСТЬ ИНФРАСТРУКТУРНОГО МЕСТА В 2020г.</vt:lpstr>
      <vt:lpstr>Презентация PowerPoint</vt:lpstr>
      <vt:lpstr>Презентация PowerPoint</vt:lpstr>
      <vt:lpstr>АЛГОРИТМ РАБОТЫ С ПРОГРАММАМИ ДОПОЛНИТЕЛЬНОГО ОБРАЗОВАНИЯ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Алексеевна Чащина</dc:creator>
  <cp:lastModifiedBy>Швайко Ирина Владимировна</cp:lastModifiedBy>
  <cp:revision>54</cp:revision>
  <dcterms:created xsi:type="dcterms:W3CDTF">2020-11-09T11:42:08Z</dcterms:created>
  <dcterms:modified xsi:type="dcterms:W3CDTF">2020-12-07T07:03:21Z</dcterms:modified>
</cp:coreProperties>
</file>